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1"/>
  </p:sldMasterIdLst>
  <p:notesMasterIdLst>
    <p:notesMasterId r:id="rId24"/>
  </p:notesMasterIdLst>
  <p:sldIdLst>
    <p:sldId id="507" r:id="rId2"/>
    <p:sldId id="532" r:id="rId3"/>
    <p:sldId id="560" r:id="rId4"/>
    <p:sldId id="561" r:id="rId5"/>
    <p:sldId id="580" r:id="rId6"/>
    <p:sldId id="577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78" r:id="rId15"/>
    <p:sldId id="579" r:id="rId16"/>
    <p:sldId id="569" r:id="rId17"/>
    <p:sldId id="574" r:id="rId18"/>
    <p:sldId id="575" r:id="rId19"/>
    <p:sldId id="576" r:id="rId20"/>
    <p:sldId id="523" r:id="rId21"/>
    <p:sldId id="524" r:id="rId22"/>
    <p:sldId id="528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7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C3159-8DEB-2A4E-B614-3174B0C369EB}" type="doc">
      <dgm:prSet loTypeId="urn:microsoft.com/office/officeart/2005/8/layout/hProcess7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17F0001-D86B-E04D-AD23-3A399731E2AD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Hoy</a:t>
          </a:r>
          <a:endParaRPr lang="es-ES" dirty="0">
            <a:solidFill>
              <a:srgbClr val="000000"/>
            </a:solidFill>
          </a:endParaRPr>
        </a:p>
      </dgm:t>
    </dgm:pt>
    <dgm:pt modelId="{CA3A771C-7BFC-E947-829C-AE6BFDC2AFC8}" type="parTrans" cxnId="{E56BD55D-46C4-234A-8CDC-A1452A601B65}">
      <dgm:prSet/>
      <dgm:spPr/>
      <dgm:t>
        <a:bodyPr/>
        <a:lstStyle/>
        <a:p>
          <a:endParaRPr lang="es-ES"/>
        </a:p>
      </dgm:t>
    </dgm:pt>
    <dgm:pt modelId="{A831A44B-4AAF-9940-8F03-1C767CB91D52}" type="sibTrans" cxnId="{E56BD55D-46C4-234A-8CDC-A1452A601B65}">
      <dgm:prSet/>
      <dgm:spPr/>
      <dgm:t>
        <a:bodyPr/>
        <a:lstStyle/>
        <a:p>
          <a:endParaRPr lang="es-ES"/>
        </a:p>
      </dgm:t>
    </dgm:pt>
    <dgm:pt modelId="{E592217D-08D8-0C4D-AFC0-0D42909A2E5D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Documentos</a:t>
          </a:r>
          <a:endParaRPr lang="es-ES" dirty="0">
            <a:solidFill>
              <a:srgbClr val="000000"/>
            </a:solidFill>
          </a:endParaRPr>
        </a:p>
      </dgm:t>
    </dgm:pt>
    <dgm:pt modelId="{0438E6E7-A6B5-0C4D-B0F9-4B11F194CD6E}" type="parTrans" cxnId="{9C4DF85E-1E24-7844-B247-373E08978ADF}">
      <dgm:prSet/>
      <dgm:spPr/>
      <dgm:t>
        <a:bodyPr/>
        <a:lstStyle/>
        <a:p>
          <a:endParaRPr lang="es-ES"/>
        </a:p>
      </dgm:t>
    </dgm:pt>
    <dgm:pt modelId="{88DDB1F6-A1AB-0E44-A925-A67BC7C4A508}" type="sibTrans" cxnId="{9C4DF85E-1E24-7844-B247-373E08978ADF}">
      <dgm:prSet/>
      <dgm:spPr/>
      <dgm:t>
        <a:bodyPr/>
        <a:lstStyle/>
        <a:p>
          <a:endParaRPr lang="es-ES"/>
        </a:p>
      </dgm:t>
    </dgm:pt>
    <dgm:pt modelId="{FBAA96AD-1532-1E4B-9F09-B5A57F041871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 futuro</a:t>
          </a:r>
          <a:endParaRPr lang="es-ES" dirty="0">
            <a:solidFill>
              <a:srgbClr val="000000"/>
            </a:solidFill>
          </a:endParaRPr>
        </a:p>
      </dgm:t>
    </dgm:pt>
    <dgm:pt modelId="{A5EF7845-90B1-E94E-82C9-4DBD83DEC62A}" type="parTrans" cxnId="{27B906DF-6028-F844-BC5B-0977D14CE62C}">
      <dgm:prSet/>
      <dgm:spPr/>
      <dgm:t>
        <a:bodyPr/>
        <a:lstStyle/>
        <a:p>
          <a:endParaRPr lang="es-ES"/>
        </a:p>
      </dgm:t>
    </dgm:pt>
    <dgm:pt modelId="{9148A379-EA24-9D42-AFD5-8656038AA540}" type="sibTrans" cxnId="{27B906DF-6028-F844-BC5B-0977D14CE62C}">
      <dgm:prSet/>
      <dgm:spPr/>
      <dgm:t>
        <a:bodyPr/>
        <a:lstStyle/>
        <a:p>
          <a:endParaRPr lang="es-ES"/>
        </a:p>
      </dgm:t>
    </dgm:pt>
    <dgm:pt modelId="{1462AB37-9CE9-5C4C-8E50-C7544C8D912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XML y </a:t>
          </a:r>
          <a:r>
            <a:rPr lang="es-ES" dirty="0" err="1" smtClean="0">
              <a:solidFill>
                <a:schemeClr val="tx1"/>
              </a:solidFill>
            </a:rPr>
            <a:t>metadata</a:t>
          </a:r>
          <a:endParaRPr lang="es-ES" dirty="0">
            <a:solidFill>
              <a:schemeClr val="tx1"/>
            </a:solidFill>
          </a:endParaRPr>
        </a:p>
      </dgm:t>
    </dgm:pt>
    <dgm:pt modelId="{E48B7696-A130-9247-95F0-98DDF751E52E}" type="parTrans" cxnId="{FF19F2E8-EAD1-B646-9967-8D6ED1A4C35D}">
      <dgm:prSet/>
      <dgm:spPr/>
      <dgm:t>
        <a:bodyPr/>
        <a:lstStyle/>
        <a:p>
          <a:endParaRPr lang="es-ES"/>
        </a:p>
      </dgm:t>
    </dgm:pt>
    <dgm:pt modelId="{056857A7-D5C7-7140-A0CA-C001F0142886}" type="sibTrans" cxnId="{FF19F2E8-EAD1-B646-9967-8D6ED1A4C35D}">
      <dgm:prSet/>
      <dgm:spPr/>
      <dgm:t>
        <a:bodyPr/>
        <a:lstStyle/>
        <a:p>
          <a:endParaRPr lang="es-ES"/>
        </a:p>
      </dgm:t>
    </dgm:pt>
    <dgm:pt modelId="{B4BFED51-0545-8A44-BF23-5AC6FE2CBFA7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Formatos propietarios</a:t>
          </a:r>
          <a:endParaRPr lang="es-ES" dirty="0">
            <a:solidFill>
              <a:srgbClr val="000000"/>
            </a:solidFill>
          </a:endParaRPr>
        </a:p>
      </dgm:t>
    </dgm:pt>
    <dgm:pt modelId="{4D4AA924-6A23-2E49-AB83-26F8140F5955}" type="parTrans" cxnId="{22AA05AB-6E97-3940-A9A1-C39FD6ACC059}">
      <dgm:prSet/>
      <dgm:spPr/>
      <dgm:t>
        <a:bodyPr/>
        <a:lstStyle/>
        <a:p>
          <a:endParaRPr lang="es-ES"/>
        </a:p>
      </dgm:t>
    </dgm:pt>
    <dgm:pt modelId="{6C2E0437-2DC5-A646-876B-DB16EF6488FF}" type="sibTrans" cxnId="{22AA05AB-6E97-3940-A9A1-C39FD6ACC059}">
      <dgm:prSet/>
      <dgm:spPr/>
      <dgm:t>
        <a:bodyPr/>
        <a:lstStyle/>
        <a:p>
          <a:endParaRPr lang="es-ES"/>
        </a:p>
      </dgm:t>
    </dgm:pt>
    <dgm:pt modelId="{9ABAC70B-7339-5F49-A942-AE7B73E431D5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Registro</a:t>
          </a:r>
          <a:endParaRPr lang="es-ES" dirty="0">
            <a:solidFill>
              <a:srgbClr val="000000"/>
            </a:solidFill>
          </a:endParaRPr>
        </a:p>
      </dgm:t>
    </dgm:pt>
    <dgm:pt modelId="{00AD18EA-C37F-B94B-9C47-659C57B57C61}" type="parTrans" cxnId="{7833ECEE-F7BE-AD4F-A641-DA9B08B6A0E6}">
      <dgm:prSet/>
      <dgm:spPr/>
      <dgm:t>
        <a:bodyPr/>
        <a:lstStyle/>
        <a:p>
          <a:endParaRPr lang="es-ES"/>
        </a:p>
      </dgm:t>
    </dgm:pt>
    <dgm:pt modelId="{5CAA81BB-72DA-6345-99F6-04B8BF744A44}" type="sibTrans" cxnId="{7833ECEE-F7BE-AD4F-A641-DA9B08B6A0E6}">
      <dgm:prSet/>
      <dgm:spPr/>
      <dgm:t>
        <a:bodyPr/>
        <a:lstStyle/>
        <a:p>
          <a:endParaRPr lang="es-ES"/>
        </a:p>
      </dgm:t>
    </dgm:pt>
    <dgm:pt modelId="{DB0EBCD0-4D85-D64A-8E12-D636916FADA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Sólo acceso por portal</a:t>
          </a:r>
        </a:p>
        <a:p>
          <a:r>
            <a:rPr lang="es-ES" dirty="0" smtClean="0">
              <a:solidFill>
                <a:srgbClr val="000000"/>
              </a:solidFill>
            </a:rPr>
            <a:t>Semántica gubernamental</a:t>
          </a:r>
        </a:p>
        <a:p>
          <a:r>
            <a:rPr lang="es-ES" dirty="0" smtClean="0">
              <a:solidFill>
                <a:srgbClr val="000000"/>
              </a:solidFill>
            </a:rPr>
            <a:t>Usos </a:t>
          </a:r>
          <a:r>
            <a:rPr lang="es-ES" dirty="0" smtClean="0">
              <a:solidFill>
                <a:srgbClr val="000000"/>
              </a:solidFill>
            </a:rPr>
            <a:t>restringidos</a:t>
          </a:r>
        </a:p>
        <a:p>
          <a:r>
            <a:rPr lang="es-ES" dirty="0" smtClean="0">
              <a:solidFill>
                <a:srgbClr val="000000"/>
              </a:solidFill>
            </a:rPr>
            <a:t>Ciertos datos a solicitud</a:t>
          </a:r>
          <a:endParaRPr lang="es-ES" dirty="0">
            <a:solidFill>
              <a:srgbClr val="000000"/>
            </a:solidFill>
          </a:endParaRPr>
        </a:p>
      </dgm:t>
    </dgm:pt>
    <dgm:pt modelId="{CAFDBD04-656F-C741-88D6-E1BCBCA59E7E}" type="parTrans" cxnId="{A700329D-C843-F848-B414-A36A56750F11}">
      <dgm:prSet/>
      <dgm:spPr/>
      <dgm:t>
        <a:bodyPr/>
        <a:lstStyle/>
        <a:p>
          <a:endParaRPr lang="es-ES"/>
        </a:p>
      </dgm:t>
    </dgm:pt>
    <dgm:pt modelId="{E5887F47-88E6-6D4B-A689-632B63471021}" type="sibTrans" cxnId="{A700329D-C843-F848-B414-A36A56750F11}">
      <dgm:prSet/>
      <dgm:spPr/>
      <dgm:t>
        <a:bodyPr/>
        <a:lstStyle/>
        <a:p>
          <a:endParaRPr lang="es-ES"/>
        </a:p>
      </dgm:t>
    </dgm:pt>
    <dgm:pt modelId="{D191F3D5-E315-5946-B1E9-5C70581A12B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Formatos abiertos</a:t>
          </a:r>
          <a:endParaRPr lang="es-ES" dirty="0">
            <a:solidFill>
              <a:schemeClr val="tx1"/>
            </a:solidFill>
          </a:endParaRPr>
        </a:p>
      </dgm:t>
    </dgm:pt>
    <dgm:pt modelId="{E85904C1-0FEE-CC40-9653-6D685D3ACFBB}" type="parTrans" cxnId="{FE949B4B-68D5-D847-9C0E-3A4EAD25B7C8}">
      <dgm:prSet/>
      <dgm:spPr/>
      <dgm:t>
        <a:bodyPr/>
        <a:lstStyle/>
        <a:p>
          <a:endParaRPr lang="es-ES"/>
        </a:p>
      </dgm:t>
    </dgm:pt>
    <dgm:pt modelId="{7BE31943-CBA6-BC41-A54A-88548C15B6D6}" type="sibTrans" cxnId="{FE949B4B-68D5-D847-9C0E-3A4EAD25B7C8}">
      <dgm:prSet/>
      <dgm:spPr/>
      <dgm:t>
        <a:bodyPr/>
        <a:lstStyle/>
        <a:p>
          <a:endParaRPr lang="es-ES"/>
        </a:p>
      </dgm:t>
    </dgm:pt>
    <dgm:pt modelId="{C75DE3E8-66FE-9346-9F7A-64C2B6144F3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Sin registro</a:t>
          </a:r>
          <a:endParaRPr lang="es-ES" dirty="0">
            <a:solidFill>
              <a:schemeClr val="tx1"/>
            </a:solidFill>
          </a:endParaRPr>
        </a:p>
      </dgm:t>
    </dgm:pt>
    <dgm:pt modelId="{282B8EFB-B7BB-484C-87E4-B3487AF69133}" type="parTrans" cxnId="{36F9C58B-23D5-CD49-AE2F-BD27F72E9496}">
      <dgm:prSet/>
      <dgm:spPr/>
      <dgm:t>
        <a:bodyPr/>
        <a:lstStyle/>
        <a:p>
          <a:endParaRPr lang="es-ES"/>
        </a:p>
      </dgm:t>
    </dgm:pt>
    <dgm:pt modelId="{DAB4D426-7C63-BE47-810F-05B892D7D8FD}" type="sibTrans" cxnId="{36F9C58B-23D5-CD49-AE2F-BD27F72E9496}">
      <dgm:prSet/>
      <dgm:spPr/>
      <dgm:t>
        <a:bodyPr/>
        <a:lstStyle/>
        <a:p>
          <a:endParaRPr lang="es-ES"/>
        </a:p>
      </dgm:t>
    </dgm:pt>
    <dgm:pt modelId="{A1419220-3680-2A42-87F4-69E31CE7FA40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Batch</a:t>
          </a:r>
          <a:r>
            <a:rPr lang="es-ES" dirty="0" smtClean="0">
              <a:solidFill>
                <a:schemeClr val="tx1"/>
              </a:solidFill>
            </a:rPr>
            <a:t> y API</a:t>
          </a:r>
        </a:p>
        <a:p>
          <a:r>
            <a:rPr lang="es-ES" dirty="0" smtClean="0">
              <a:solidFill>
                <a:schemeClr val="tx1"/>
              </a:solidFill>
            </a:rPr>
            <a:t>Semántica ciudadana</a:t>
          </a:r>
        </a:p>
        <a:p>
          <a:r>
            <a:rPr lang="es-ES" dirty="0" smtClean="0">
              <a:solidFill>
                <a:schemeClr val="tx1"/>
              </a:solidFill>
            </a:rPr>
            <a:t>Usos sin restricción (comercial</a:t>
          </a:r>
          <a:r>
            <a:rPr lang="es-ES" dirty="0" smtClean="0">
              <a:solidFill>
                <a:schemeClr val="tx1"/>
              </a:solidFill>
            </a:rPr>
            <a:t>)</a:t>
          </a:r>
        </a:p>
        <a:p>
          <a:r>
            <a:rPr lang="es-ES" dirty="0" smtClean="0">
              <a:solidFill>
                <a:schemeClr val="tx1"/>
              </a:solidFill>
            </a:rPr>
            <a:t>Data abierta por default</a:t>
          </a:r>
          <a:endParaRPr lang="es-ES" dirty="0">
            <a:solidFill>
              <a:schemeClr val="tx1"/>
            </a:solidFill>
          </a:endParaRPr>
        </a:p>
      </dgm:t>
    </dgm:pt>
    <dgm:pt modelId="{3CA16AD2-16D6-F44D-A0DA-B2FDC5B552C8}" type="parTrans" cxnId="{214D3C68-214F-F14E-80F1-437933EFCDEE}">
      <dgm:prSet/>
      <dgm:spPr/>
      <dgm:t>
        <a:bodyPr/>
        <a:lstStyle/>
        <a:p>
          <a:endParaRPr lang="es-ES"/>
        </a:p>
      </dgm:t>
    </dgm:pt>
    <dgm:pt modelId="{D39F6B27-46C4-F340-961A-500369EF5FB8}" type="sibTrans" cxnId="{214D3C68-214F-F14E-80F1-437933EFCDEE}">
      <dgm:prSet/>
      <dgm:spPr/>
      <dgm:t>
        <a:bodyPr/>
        <a:lstStyle/>
        <a:p>
          <a:endParaRPr lang="es-ES"/>
        </a:p>
      </dgm:t>
    </dgm:pt>
    <dgm:pt modelId="{2F4BE411-C40A-1046-AFC1-684533F37424}" type="pres">
      <dgm:prSet presAssocID="{04FC3159-8DEB-2A4E-B614-3174B0C36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34157E-3FC1-FE40-9CC7-5E4289E80484}" type="pres">
      <dgm:prSet presAssocID="{017F0001-D86B-E04D-AD23-3A399731E2AD}" presName="compositeNode" presStyleCnt="0">
        <dgm:presLayoutVars>
          <dgm:bulletEnabled val="1"/>
        </dgm:presLayoutVars>
      </dgm:prSet>
      <dgm:spPr/>
    </dgm:pt>
    <dgm:pt modelId="{76A4822B-F713-6144-B723-A27101042BD8}" type="pres">
      <dgm:prSet presAssocID="{017F0001-D86B-E04D-AD23-3A399731E2AD}" presName="bgRect" presStyleLbl="node1" presStyleIdx="0" presStyleCnt="2" custScaleX="53565" custScaleY="100000"/>
      <dgm:spPr/>
      <dgm:t>
        <a:bodyPr/>
        <a:lstStyle/>
        <a:p>
          <a:endParaRPr lang="es-ES"/>
        </a:p>
      </dgm:t>
    </dgm:pt>
    <dgm:pt modelId="{59AE0279-7392-7249-B0DD-53C6787E9458}" type="pres">
      <dgm:prSet presAssocID="{017F0001-D86B-E04D-AD23-3A399731E2A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54AEF-AFBE-E94E-8AAD-B858C074DDAD}" type="pres">
      <dgm:prSet presAssocID="{017F0001-D86B-E04D-AD23-3A399731E2A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ADC724-B684-3741-9BFB-B3EBC4B1BF24}" type="pres">
      <dgm:prSet presAssocID="{A831A44B-4AAF-9940-8F03-1C767CB91D52}" presName="hSp" presStyleCnt="0"/>
      <dgm:spPr/>
    </dgm:pt>
    <dgm:pt modelId="{ADDA7C19-ADC7-6545-A736-5153A7513570}" type="pres">
      <dgm:prSet presAssocID="{A831A44B-4AAF-9940-8F03-1C767CB91D52}" presName="vProcSp" presStyleCnt="0"/>
      <dgm:spPr/>
    </dgm:pt>
    <dgm:pt modelId="{53D6C3CD-87E0-184E-B342-05EE46EE9112}" type="pres">
      <dgm:prSet presAssocID="{A831A44B-4AAF-9940-8F03-1C767CB91D52}" presName="vSp1" presStyleCnt="0"/>
      <dgm:spPr/>
    </dgm:pt>
    <dgm:pt modelId="{CA22C0E0-7CB7-8E4C-B277-25C15DC8925F}" type="pres">
      <dgm:prSet presAssocID="{A831A44B-4AAF-9940-8F03-1C767CB91D52}" presName="simulatedConn" presStyleLbl="solidFgAcc1" presStyleIdx="0" presStyleCnt="1" custScaleY="199360" custLinFactY="-100000" custLinFactNeighborX="-13140" custLinFactNeighborY="-154038"/>
      <dgm:spPr>
        <a:solidFill>
          <a:schemeClr val="tx2"/>
        </a:solidFill>
        <a:ln>
          <a:solidFill>
            <a:srgbClr val="4F81BD"/>
          </a:solidFill>
        </a:ln>
      </dgm:spPr>
    </dgm:pt>
    <dgm:pt modelId="{228B9049-A7EB-B34B-ABA7-7A5FA2317844}" type="pres">
      <dgm:prSet presAssocID="{A831A44B-4AAF-9940-8F03-1C767CB91D52}" presName="vSp2" presStyleCnt="0"/>
      <dgm:spPr/>
    </dgm:pt>
    <dgm:pt modelId="{3F003D26-C83E-544E-AB5E-0BD2093788D4}" type="pres">
      <dgm:prSet presAssocID="{A831A44B-4AAF-9940-8F03-1C767CB91D52}" presName="sibTrans" presStyleCnt="0"/>
      <dgm:spPr/>
    </dgm:pt>
    <dgm:pt modelId="{5F1E4B98-D340-3143-8DB8-D45A23E32E27}" type="pres">
      <dgm:prSet presAssocID="{FBAA96AD-1532-1E4B-9F09-B5A57F041871}" presName="compositeNode" presStyleCnt="0">
        <dgm:presLayoutVars>
          <dgm:bulletEnabled val="1"/>
        </dgm:presLayoutVars>
      </dgm:prSet>
      <dgm:spPr/>
    </dgm:pt>
    <dgm:pt modelId="{0D006496-5A88-4E44-887A-CF9E841C6253}" type="pres">
      <dgm:prSet presAssocID="{FBAA96AD-1532-1E4B-9F09-B5A57F041871}" presName="bgRect" presStyleLbl="node1" presStyleIdx="1" presStyleCnt="2" custScaleX="58867" custScaleY="99291"/>
      <dgm:spPr/>
      <dgm:t>
        <a:bodyPr/>
        <a:lstStyle/>
        <a:p>
          <a:endParaRPr lang="es-ES"/>
        </a:p>
      </dgm:t>
    </dgm:pt>
    <dgm:pt modelId="{F9823603-886B-AF42-A154-19AA37014B77}" type="pres">
      <dgm:prSet presAssocID="{FBAA96AD-1532-1E4B-9F09-B5A57F04187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3353D0-7069-0449-BB73-963447CEA2FE}" type="pres">
      <dgm:prSet presAssocID="{FBAA96AD-1532-1E4B-9F09-B5A57F04187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16DF22-3EAB-6347-AF3E-E435FD5218AE}" type="presOf" srcId="{1462AB37-9CE9-5C4C-8E50-C7544C8D9125}" destId="{543353D0-7069-0449-BB73-963447CEA2FE}" srcOrd="0" destOrd="0" presId="urn:microsoft.com/office/officeart/2005/8/layout/hProcess7"/>
    <dgm:cxn modelId="{FF19F2E8-EAD1-B646-9967-8D6ED1A4C35D}" srcId="{FBAA96AD-1532-1E4B-9F09-B5A57F041871}" destId="{1462AB37-9CE9-5C4C-8E50-C7544C8D9125}" srcOrd="0" destOrd="0" parTransId="{E48B7696-A130-9247-95F0-98DDF751E52E}" sibTransId="{056857A7-D5C7-7140-A0CA-C001F0142886}"/>
    <dgm:cxn modelId="{FE949B4B-68D5-D847-9C0E-3A4EAD25B7C8}" srcId="{FBAA96AD-1532-1E4B-9F09-B5A57F041871}" destId="{D191F3D5-E315-5946-B1E9-5C70581A12B2}" srcOrd="1" destOrd="0" parTransId="{E85904C1-0FEE-CC40-9653-6D685D3ACFBB}" sibTransId="{7BE31943-CBA6-BC41-A54A-88548C15B6D6}"/>
    <dgm:cxn modelId="{B2071618-D725-314E-9D24-54EA440BE1BD}" type="presOf" srcId="{017F0001-D86B-E04D-AD23-3A399731E2AD}" destId="{59AE0279-7392-7249-B0DD-53C6787E9458}" srcOrd="1" destOrd="0" presId="urn:microsoft.com/office/officeart/2005/8/layout/hProcess7"/>
    <dgm:cxn modelId="{88040690-C590-5347-9897-F854A8F37C8D}" type="presOf" srcId="{FBAA96AD-1532-1E4B-9F09-B5A57F041871}" destId="{F9823603-886B-AF42-A154-19AA37014B77}" srcOrd="1" destOrd="0" presId="urn:microsoft.com/office/officeart/2005/8/layout/hProcess7"/>
    <dgm:cxn modelId="{36F9C58B-23D5-CD49-AE2F-BD27F72E9496}" srcId="{FBAA96AD-1532-1E4B-9F09-B5A57F041871}" destId="{C75DE3E8-66FE-9346-9F7A-64C2B6144F3C}" srcOrd="2" destOrd="0" parTransId="{282B8EFB-B7BB-484C-87E4-B3487AF69133}" sibTransId="{DAB4D426-7C63-BE47-810F-05B892D7D8FD}"/>
    <dgm:cxn modelId="{4417AD78-99EC-8848-BDDC-BED6DEA029B4}" type="presOf" srcId="{C75DE3E8-66FE-9346-9F7A-64C2B6144F3C}" destId="{543353D0-7069-0449-BB73-963447CEA2FE}" srcOrd="0" destOrd="2" presId="urn:microsoft.com/office/officeart/2005/8/layout/hProcess7"/>
    <dgm:cxn modelId="{22AA05AB-6E97-3940-A9A1-C39FD6ACC059}" srcId="{017F0001-D86B-E04D-AD23-3A399731E2AD}" destId="{B4BFED51-0545-8A44-BF23-5AC6FE2CBFA7}" srcOrd="1" destOrd="0" parTransId="{4D4AA924-6A23-2E49-AB83-26F8140F5955}" sibTransId="{6C2E0437-2DC5-A646-876B-DB16EF6488FF}"/>
    <dgm:cxn modelId="{A700329D-C843-F848-B414-A36A56750F11}" srcId="{017F0001-D86B-E04D-AD23-3A399731E2AD}" destId="{DB0EBCD0-4D85-D64A-8E12-D636916FADA2}" srcOrd="3" destOrd="0" parTransId="{CAFDBD04-656F-C741-88D6-E1BCBCA59E7E}" sibTransId="{E5887F47-88E6-6D4B-A689-632B63471021}"/>
    <dgm:cxn modelId="{8137408A-0C9F-4341-B608-D44CB60C33BE}" type="presOf" srcId="{B4BFED51-0545-8A44-BF23-5AC6FE2CBFA7}" destId="{B0254AEF-AFBE-E94E-8AAD-B858C074DDAD}" srcOrd="0" destOrd="1" presId="urn:microsoft.com/office/officeart/2005/8/layout/hProcess7"/>
    <dgm:cxn modelId="{5EEED218-2FBC-CB4A-B10C-815057377A10}" type="presOf" srcId="{D191F3D5-E315-5946-B1E9-5C70581A12B2}" destId="{543353D0-7069-0449-BB73-963447CEA2FE}" srcOrd="0" destOrd="1" presId="urn:microsoft.com/office/officeart/2005/8/layout/hProcess7"/>
    <dgm:cxn modelId="{D7CC06FB-B9C1-7548-99AB-228EA2280DF1}" type="presOf" srcId="{04FC3159-8DEB-2A4E-B614-3174B0C369EB}" destId="{2F4BE411-C40A-1046-AFC1-684533F37424}" srcOrd="0" destOrd="0" presId="urn:microsoft.com/office/officeart/2005/8/layout/hProcess7"/>
    <dgm:cxn modelId="{E56BD55D-46C4-234A-8CDC-A1452A601B65}" srcId="{04FC3159-8DEB-2A4E-B614-3174B0C369EB}" destId="{017F0001-D86B-E04D-AD23-3A399731E2AD}" srcOrd="0" destOrd="0" parTransId="{CA3A771C-7BFC-E947-829C-AE6BFDC2AFC8}" sibTransId="{A831A44B-4AAF-9940-8F03-1C767CB91D52}"/>
    <dgm:cxn modelId="{214D3C68-214F-F14E-80F1-437933EFCDEE}" srcId="{FBAA96AD-1532-1E4B-9F09-B5A57F041871}" destId="{A1419220-3680-2A42-87F4-69E31CE7FA40}" srcOrd="3" destOrd="0" parTransId="{3CA16AD2-16D6-F44D-A0DA-B2FDC5B552C8}" sibTransId="{D39F6B27-46C4-F340-961A-500369EF5FB8}"/>
    <dgm:cxn modelId="{E969C364-7D93-5F49-95FA-F1903E69AC96}" type="presOf" srcId="{DB0EBCD0-4D85-D64A-8E12-D636916FADA2}" destId="{B0254AEF-AFBE-E94E-8AAD-B858C074DDAD}" srcOrd="0" destOrd="3" presId="urn:microsoft.com/office/officeart/2005/8/layout/hProcess7"/>
    <dgm:cxn modelId="{9C4DF85E-1E24-7844-B247-373E08978ADF}" srcId="{017F0001-D86B-E04D-AD23-3A399731E2AD}" destId="{E592217D-08D8-0C4D-AFC0-0D42909A2E5D}" srcOrd="0" destOrd="0" parTransId="{0438E6E7-A6B5-0C4D-B0F9-4B11F194CD6E}" sibTransId="{88DDB1F6-A1AB-0E44-A925-A67BC7C4A508}"/>
    <dgm:cxn modelId="{F4B4F882-8236-8244-876B-BCB4F85F430E}" type="presOf" srcId="{FBAA96AD-1532-1E4B-9F09-B5A57F041871}" destId="{0D006496-5A88-4E44-887A-CF9E841C6253}" srcOrd="0" destOrd="0" presId="urn:microsoft.com/office/officeart/2005/8/layout/hProcess7"/>
    <dgm:cxn modelId="{27B906DF-6028-F844-BC5B-0977D14CE62C}" srcId="{04FC3159-8DEB-2A4E-B614-3174B0C369EB}" destId="{FBAA96AD-1532-1E4B-9F09-B5A57F041871}" srcOrd="1" destOrd="0" parTransId="{A5EF7845-90B1-E94E-82C9-4DBD83DEC62A}" sibTransId="{9148A379-EA24-9D42-AFD5-8656038AA540}"/>
    <dgm:cxn modelId="{8EEB5DA3-ECA5-0247-9370-F4198BEC0A7B}" type="presOf" srcId="{E592217D-08D8-0C4D-AFC0-0D42909A2E5D}" destId="{B0254AEF-AFBE-E94E-8AAD-B858C074DDAD}" srcOrd="0" destOrd="0" presId="urn:microsoft.com/office/officeart/2005/8/layout/hProcess7"/>
    <dgm:cxn modelId="{D5AD5CA2-5DB7-D043-A7B4-D2B9A3448635}" type="presOf" srcId="{9ABAC70B-7339-5F49-A942-AE7B73E431D5}" destId="{B0254AEF-AFBE-E94E-8AAD-B858C074DDAD}" srcOrd="0" destOrd="2" presId="urn:microsoft.com/office/officeart/2005/8/layout/hProcess7"/>
    <dgm:cxn modelId="{BBC2809D-FE85-A344-AA15-5C9944E205B6}" type="presOf" srcId="{A1419220-3680-2A42-87F4-69E31CE7FA40}" destId="{543353D0-7069-0449-BB73-963447CEA2FE}" srcOrd="0" destOrd="3" presId="urn:microsoft.com/office/officeart/2005/8/layout/hProcess7"/>
    <dgm:cxn modelId="{28F34FEC-A8A5-3D4E-9BDA-19EE19EBF652}" type="presOf" srcId="{017F0001-D86B-E04D-AD23-3A399731E2AD}" destId="{76A4822B-F713-6144-B723-A27101042BD8}" srcOrd="0" destOrd="0" presId="urn:microsoft.com/office/officeart/2005/8/layout/hProcess7"/>
    <dgm:cxn modelId="{7833ECEE-F7BE-AD4F-A641-DA9B08B6A0E6}" srcId="{017F0001-D86B-E04D-AD23-3A399731E2AD}" destId="{9ABAC70B-7339-5F49-A942-AE7B73E431D5}" srcOrd="2" destOrd="0" parTransId="{00AD18EA-C37F-B94B-9C47-659C57B57C61}" sibTransId="{5CAA81BB-72DA-6345-99F6-04B8BF744A44}"/>
    <dgm:cxn modelId="{222BB9C1-83A9-DF4E-A9C4-6BC176B2F865}" type="presParOf" srcId="{2F4BE411-C40A-1046-AFC1-684533F37424}" destId="{D434157E-3FC1-FE40-9CC7-5E4289E80484}" srcOrd="0" destOrd="0" presId="urn:microsoft.com/office/officeart/2005/8/layout/hProcess7"/>
    <dgm:cxn modelId="{9F6F279E-210F-6D44-B768-7B46B628C586}" type="presParOf" srcId="{D434157E-3FC1-FE40-9CC7-5E4289E80484}" destId="{76A4822B-F713-6144-B723-A27101042BD8}" srcOrd="0" destOrd="0" presId="urn:microsoft.com/office/officeart/2005/8/layout/hProcess7"/>
    <dgm:cxn modelId="{16BC39CE-99B9-0542-B99B-598D1CF19E71}" type="presParOf" srcId="{D434157E-3FC1-FE40-9CC7-5E4289E80484}" destId="{59AE0279-7392-7249-B0DD-53C6787E9458}" srcOrd="1" destOrd="0" presId="urn:microsoft.com/office/officeart/2005/8/layout/hProcess7"/>
    <dgm:cxn modelId="{2C20D346-C17D-B64A-8AD4-EC08C277C90F}" type="presParOf" srcId="{D434157E-3FC1-FE40-9CC7-5E4289E80484}" destId="{B0254AEF-AFBE-E94E-8AAD-B858C074DDAD}" srcOrd="2" destOrd="0" presId="urn:microsoft.com/office/officeart/2005/8/layout/hProcess7"/>
    <dgm:cxn modelId="{D73B565A-327D-3248-BB00-3B75E12EB589}" type="presParOf" srcId="{2F4BE411-C40A-1046-AFC1-684533F37424}" destId="{6DADC724-B684-3741-9BFB-B3EBC4B1BF24}" srcOrd="1" destOrd="0" presId="urn:microsoft.com/office/officeart/2005/8/layout/hProcess7"/>
    <dgm:cxn modelId="{EDE7528C-641B-834B-854C-3328F6A754D6}" type="presParOf" srcId="{2F4BE411-C40A-1046-AFC1-684533F37424}" destId="{ADDA7C19-ADC7-6545-A736-5153A7513570}" srcOrd="2" destOrd="0" presId="urn:microsoft.com/office/officeart/2005/8/layout/hProcess7"/>
    <dgm:cxn modelId="{4AEC4D5F-F4B2-DA4B-B72B-60C0754F3149}" type="presParOf" srcId="{ADDA7C19-ADC7-6545-A736-5153A7513570}" destId="{53D6C3CD-87E0-184E-B342-05EE46EE9112}" srcOrd="0" destOrd="0" presId="urn:microsoft.com/office/officeart/2005/8/layout/hProcess7"/>
    <dgm:cxn modelId="{0B1774B6-D76C-7F44-9834-8468EE90BD99}" type="presParOf" srcId="{ADDA7C19-ADC7-6545-A736-5153A7513570}" destId="{CA22C0E0-7CB7-8E4C-B277-25C15DC8925F}" srcOrd="1" destOrd="0" presId="urn:microsoft.com/office/officeart/2005/8/layout/hProcess7"/>
    <dgm:cxn modelId="{72110BFD-EFC8-EF4F-929A-1AC3B92381F2}" type="presParOf" srcId="{ADDA7C19-ADC7-6545-A736-5153A7513570}" destId="{228B9049-A7EB-B34B-ABA7-7A5FA2317844}" srcOrd="2" destOrd="0" presId="urn:microsoft.com/office/officeart/2005/8/layout/hProcess7"/>
    <dgm:cxn modelId="{1237E055-E388-8B44-A78F-511ABAE820D2}" type="presParOf" srcId="{2F4BE411-C40A-1046-AFC1-684533F37424}" destId="{3F003D26-C83E-544E-AB5E-0BD2093788D4}" srcOrd="3" destOrd="0" presId="urn:microsoft.com/office/officeart/2005/8/layout/hProcess7"/>
    <dgm:cxn modelId="{5213C1F3-4DA0-A441-B0E7-6C85F6B17C8F}" type="presParOf" srcId="{2F4BE411-C40A-1046-AFC1-684533F37424}" destId="{5F1E4B98-D340-3143-8DB8-D45A23E32E27}" srcOrd="4" destOrd="0" presId="urn:microsoft.com/office/officeart/2005/8/layout/hProcess7"/>
    <dgm:cxn modelId="{FE700471-B47E-7548-86C8-5D947C5DA31C}" type="presParOf" srcId="{5F1E4B98-D340-3143-8DB8-D45A23E32E27}" destId="{0D006496-5A88-4E44-887A-CF9E841C6253}" srcOrd="0" destOrd="0" presId="urn:microsoft.com/office/officeart/2005/8/layout/hProcess7"/>
    <dgm:cxn modelId="{6F08DD9E-F7FF-2B4D-A251-56FAE75B3159}" type="presParOf" srcId="{5F1E4B98-D340-3143-8DB8-D45A23E32E27}" destId="{F9823603-886B-AF42-A154-19AA37014B77}" srcOrd="1" destOrd="0" presId="urn:microsoft.com/office/officeart/2005/8/layout/hProcess7"/>
    <dgm:cxn modelId="{7F76CE4F-6114-334F-BE5A-D8804F896A09}" type="presParOf" srcId="{5F1E4B98-D340-3143-8DB8-D45A23E32E27}" destId="{543353D0-7069-0449-BB73-963447CEA2F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4822B-F713-6144-B723-A27101042BD8}">
      <dsp:nvSpPr>
        <dsp:cNvPr id="0" name=""/>
        <dsp:cNvSpPr/>
      </dsp:nvSpPr>
      <dsp:spPr>
        <a:xfrm>
          <a:off x="395" y="0"/>
          <a:ext cx="3788284" cy="406898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>
              <a:solidFill>
                <a:srgbClr val="000000"/>
              </a:solidFill>
            </a:rPr>
            <a:t>Hoy</a:t>
          </a:r>
          <a:endParaRPr lang="es-ES" sz="4300" kern="1200" dirty="0">
            <a:solidFill>
              <a:srgbClr val="000000"/>
            </a:solidFill>
          </a:endParaRPr>
        </a:p>
      </dsp:txBody>
      <dsp:txXfrm rot="16200000">
        <a:off x="-1289058" y="1289453"/>
        <a:ext cx="3336563" cy="757656"/>
      </dsp:txXfrm>
    </dsp:sp>
    <dsp:sp modelId="{B0254AEF-AFBE-E94E-8AAD-B858C074DDAD}">
      <dsp:nvSpPr>
        <dsp:cNvPr id="0" name=""/>
        <dsp:cNvSpPr/>
      </dsp:nvSpPr>
      <dsp:spPr>
        <a:xfrm>
          <a:off x="996144" y="0"/>
          <a:ext cx="2822271" cy="406898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Documentos</a:t>
          </a:r>
          <a:endParaRPr lang="es-ES" sz="2400" kern="1200" dirty="0">
            <a:solidFill>
              <a:srgbClr val="0000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Formatos propietarios</a:t>
          </a:r>
          <a:endParaRPr lang="es-ES" sz="2400" kern="1200" dirty="0">
            <a:solidFill>
              <a:srgbClr val="0000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Registro</a:t>
          </a:r>
          <a:endParaRPr lang="es-ES" sz="2400" kern="1200" dirty="0">
            <a:solidFill>
              <a:srgbClr val="0000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Sólo acceso por portal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Semántica gubernamental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Usos </a:t>
          </a:r>
          <a:r>
            <a:rPr lang="es-ES" sz="2400" kern="1200" dirty="0" smtClean="0">
              <a:solidFill>
                <a:srgbClr val="000000"/>
              </a:solidFill>
            </a:rPr>
            <a:t>restringidos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Ciertos datos a solicitud</a:t>
          </a:r>
          <a:endParaRPr lang="es-ES" sz="2400" kern="1200" dirty="0">
            <a:solidFill>
              <a:srgbClr val="000000"/>
            </a:solidFill>
          </a:endParaRPr>
        </a:p>
      </dsp:txBody>
      <dsp:txXfrm>
        <a:off x="996144" y="0"/>
        <a:ext cx="2822271" cy="4068980"/>
      </dsp:txXfrm>
    </dsp:sp>
    <dsp:sp modelId="{0D006496-5A88-4E44-887A-CF9E841C6253}">
      <dsp:nvSpPr>
        <dsp:cNvPr id="0" name=""/>
        <dsp:cNvSpPr/>
      </dsp:nvSpPr>
      <dsp:spPr>
        <a:xfrm>
          <a:off x="4065946" y="0"/>
          <a:ext cx="4163258" cy="404013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>
              <a:solidFill>
                <a:srgbClr val="000000"/>
              </a:solidFill>
            </a:rPr>
            <a:t>A futuro</a:t>
          </a:r>
          <a:endParaRPr lang="es-ES" sz="4300" kern="1200" dirty="0">
            <a:solidFill>
              <a:srgbClr val="000000"/>
            </a:solidFill>
          </a:endParaRPr>
        </a:p>
      </dsp:txBody>
      <dsp:txXfrm rot="16200000">
        <a:off x="2825818" y="1240127"/>
        <a:ext cx="3312907" cy="832651"/>
      </dsp:txXfrm>
    </dsp:sp>
    <dsp:sp modelId="{CA22C0E0-7CB7-8E4C-B277-25C15DC8925F}">
      <dsp:nvSpPr>
        <dsp:cNvPr id="0" name=""/>
        <dsp:cNvSpPr/>
      </dsp:nvSpPr>
      <dsp:spPr>
        <a:xfrm rot="5400000">
          <a:off x="3441598" y="1876599"/>
          <a:ext cx="1040629" cy="1060846"/>
        </a:xfrm>
        <a:prstGeom prst="flowChartExtract">
          <a:avLst/>
        </a:prstGeom>
        <a:solidFill>
          <a:schemeClr val="tx2"/>
        </a:solidFill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353D0-7069-0449-BB73-963447CEA2FE}">
      <dsp:nvSpPr>
        <dsp:cNvPr id="0" name=""/>
        <dsp:cNvSpPr/>
      </dsp:nvSpPr>
      <dsp:spPr>
        <a:xfrm>
          <a:off x="5109504" y="0"/>
          <a:ext cx="3101627" cy="404013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XML y </a:t>
          </a:r>
          <a:r>
            <a:rPr lang="es-ES" sz="2400" kern="1200" dirty="0" err="1" smtClean="0">
              <a:solidFill>
                <a:schemeClr val="tx1"/>
              </a:solidFill>
            </a:rPr>
            <a:t>metadata</a:t>
          </a:r>
          <a:endParaRPr lang="es-ES" sz="2400" kern="1200" dirty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Formatos abiertos</a:t>
          </a:r>
          <a:endParaRPr lang="es-ES" sz="2400" kern="1200" dirty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Sin registro</a:t>
          </a:r>
          <a:endParaRPr lang="es-ES" sz="2400" kern="1200" dirty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solidFill>
                <a:schemeClr val="tx1"/>
              </a:solidFill>
            </a:rPr>
            <a:t>Batch</a:t>
          </a:r>
          <a:r>
            <a:rPr lang="es-ES" sz="2400" kern="1200" dirty="0" smtClean="0">
              <a:solidFill>
                <a:schemeClr val="tx1"/>
              </a:solidFill>
            </a:rPr>
            <a:t> y API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Semántica ciudadana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Usos sin restricción (comercial</a:t>
          </a:r>
          <a:r>
            <a:rPr lang="es-ES" sz="2400" kern="1200" dirty="0" smtClean="0">
              <a:solidFill>
                <a:schemeClr val="tx1"/>
              </a:solidFill>
            </a:rPr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Data abierta por default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109504" y="0"/>
        <a:ext cx="3101627" cy="404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AFD0-4685-B24E-91D4-30C76B6BCB9A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4A65-B28C-2B44-AC24-81ABE14628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3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4A65-B28C-2B44-AC24-81ABE14628A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96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Pensando fuera de la caja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0301C-7E83-D44A-B294-186E1403B423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6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pic>
        <p:nvPicPr>
          <p:cNvPr id="7" name="Imagen 6" descr="Server HD:Users:abarros:Desktop:enable:Admin:Grafica ABC:Logo ABC:innovacion publica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38" y="6196727"/>
            <a:ext cx="2510790" cy="5556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69825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81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73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47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pic>
        <p:nvPicPr>
          <p:cNvPr id="7" name="Imagen 6" descr="Server HD:Users:abarros:Desktop:enable:Admin:Grafica ABC:Logo ABC:innovacion publica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58" y="6495670"/>
            <a:ext cx="1572041" cy="3388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cxnSp>
        <p:nvCxnSpPr>
          <p:cNvPr id="5" name="Conector recto 4"/>
          <p:cNvCxnSpPr/>
          <p:nvPr userDrawn="1"/>
        </p:nvCxnSpPr>
        <p:spPr>
          <a:xfrm flipV="1">
            <a:off x="419804" y="1249056"/>
            <a:ext cx="6653998" cy="31489"/>
          </a:xfrm>
          <a:prstGeom prst="line">
            <a:avLst/>
          </a:prstGeom>
          <a:ln cap="flat">
            <a:gradFill flip="none" rotWithShape="1">
              <a:gsLst>
                <a:gs pos="0">
                  <a:srgbClr val="1E4458"/>
                </a:gs>
                <a:gs pos="100000">
                  <a:srgbClr val="FFFFFF"/>
                </a:gs>
              </a:gsLst>
              <a:lin ang="0" scaled="1"/>
              <a:tileRect/>
            </a:gradFill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50000" endPos="75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9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04-05-15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0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1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7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70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5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26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44E38-0100-474F-AAD5-57006D4177A7}" type="datetimeFigureOut">
              <a:rPr lang="es-ES" smtClean="0"/>
              <a:t>04-05-15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675A0-274B-A747-B174-5F105021ED5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20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7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20241"/>
            <a:ext cx="7772400" cy="3241458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Century Gothic"/>
                <a:cs typeface="Century Gothic"/>
              </a:rPr>
              <a:t>Compras Públicas:</a:t>
            </a:r>
            <a:br>
              <a:rPr lang="es-ES" b="1" dirty="0" smtClean="0">
                <a:latin typeface="Century Gothic"/>
                <a:cs typeface="Century Gothic"/>
              </a:rPr>
            </a:br>
            <a:r>
              <a:rPr lang="es-ES" sz="3200" b="1" i="1" dirty="0" smtClean="0">
                <a:latin typeface="Century Gothic"/>
                <a:cs typeface="Century Gothic"/>
              </a:rPr>
              <a:t>De la</a:t>
            </a:r>
            <a:br>
              <a:rPr lang="es-ES" sz="3200" b="1" i="1" dirty="0" smtClean="0">
                <a:latin typeface="Century Gothic"/>
                <a:cs typeface="Century Gothic"/>
              </a:rPr>
            </a:br>
            <a:r>
              <a:rPr lang="es-ES" sz="3200" b="1" i="1" dirty="0" smtClean="0">
                <a:latin typeface="Century Gothic"/>
                <a:cs typeface="Century Gothic"/>
              </a:rPr>
              <a:t> Información Pública</a:t>
            </a:r>
            <a:br>
              <a:rPr lang="es-ES" sz="3200" b="1" i="1" dirty="0" smtClean="0">
                <a:latin typeface="Century Gothic"/>
                <a:cs typeface="Century Gothic"/>
              </a:rPr>
            </a:br>
            <a:r>
              <a:rPr lang="es-ES" sz="3200" b="1" i="1" dirty="0" smtClean="0">
                <a:latin typeface="Century Gothic"/>
                <a:cs typeface="Century Gothic"/>
              </a:rPr>
              <a:t>a los</a:t>
            </a:r>
            <a:br>
              <a:rPr lang="es-ES" sz="3200" b="1" i="1" dirty="0" smtClean="0">
                <a:latin typeface="Century Gothic"/>
                <a:cs typeface="Century Gothic"/>
              </a:rPr>
            </a:br>
            <a:r>
              <a:rPr lang="es-ES" sz="3200" b="1" i="1" dirty="0" smtClean="0">
                <a:latin typeface="Century Gothic"/>
                <a:cs typeface="Century Gothic"/>
              </a:rPr>
              <a:t>Datos Abiertos</a:t>
            </a:r>
            <a:endParaRPr lang="es-ES" sz="3200" b="1" i="1" dirty="0">
              <a:latin typeface="Century Gothic"/>
              <a:cs typeface="Century Gothic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5800" y="4553086"/>
            <a:ext cx="7772400" cy="1410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1800" b="1" dirty="0" smtClean="0"/>
              <a:t>Alejandro Barros</a:t>
            </a:r>
          </a:p>
          <a:p>
            <a:pPr>
              <a:spcBef>
                <a:spcPts val="0"/>
              </a:spcBef>
            </a:pPr>
            <a:r>
              <a:rPr lang="es-ES" sz="1800" b="1" dirty="0" smtClean="0"/>
              <a:t>@</a:t>
            </a:r>
            <a:r>
              <a:rPr lang="es-ES" sz="1800" b="1" dirty="0" err="1" smtClean="0"/>
              <a:t>abarros</a:t>
            </a:r>
            <a:endParaRPr lang="es-ES" sz="1800" b="1" dirty="0" smtClean="0"/>
          </a:p>
          <a:p>
            <a:pPr>
              <a:spcBef>
                <a:spcPts val="0"/>
              </a:spcBef>
            </a:pPr>
            <a:r>
              <a:rPr lang="es-ES" sz="1800" i="1" dirty="0" err="1" smtClean="0"/>
              <a:t>exSecretario</a:t>
            </a:r>
            <a:r>
              <a:rPr lang="es-ES" sz="1800" i="1" dirty="0" smtClean="0"/>
              <a:t> Ejecutivo – Estrategia Digital - Chille</a:t>
            </a:r>
          </a:p>
          <a:p>
            <a:pPr>
              <a:spcBef>
                <a:spcPts val="0"/>
              </a:spcBef>
            </a:pPr>
            <a:r>
              <a:rPr lang="es-ES" sz="1800" i="1" dirty="0" smtClean="0"/>
              <a:t>Consultor Internacional</a:t>
            </a:r>
          </a:p>
          <a:p>
            <a:pPr>
              <a:spcBef>
                <a:spcPts val="0"/>
              </a:spcBef>
            </a:pPr>
            <a:r>
              <a:rPr lang="es-ES" sz="1800" i="1" dirty="0" smtClean="0"/>
              <a:t>Académico Centro de Sistemas Públicos – Universidad de Chile </a:t>
            </a:r>
            <a:endParaRPr lang="es-ES" sz="1800" i="1" dirty="0"/>
          </a:p>
        </p:txBody>
      </p:sp>
    </p:spTree>
    <p:extLst>
      <p:ext uri="{BB962C8B-B14F-4D97-AF65-F5344CB8AC3E}">
        <p14:creationId xmlns:p14="http://schemas.microsoft.com/office/powerpoint/2010/main" val="38632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39616"/>
            <a:ext cx="4509911" cy="3786547"/>
          </a:xfrm>
        </p:spPr>
        <p:txBody>
          <a:bodyPr/>
          <a:lstStyle/>
          <a:p>
            <a:r>
              <a:rPr lang="es-ES" b="1" dirty="0" smtClean="0"/>
              <a:t>Disponible </a:t>
            </a:r>
            <a:r>
              <a:rPr lang="es-ES" b="1" dirty="0"/>
              <a:t>a todo tipo de usuarios </a:t>
            </a:r>
            <a:endParaRPr lang="es-ES" b="1" dirty="0" smtClean="0"/>
          </a:p>
          <a:p>
            <a:pPr lvl="1"/>
            <a:r>
              <a:rPr lang="es-ES" dirty="0" smtClean="0"/>
              <a:t>Se </a:t>
            </a:r>
            <a:r>
              <a:rPr lang="es-ES" dirty="0"/>
              <a:t>pide toda clases de acreditaciones del tipo </a:t>
            </a:r>
            <a:r>
              <a:rPr lang="es-ES" sz="3200" b="1" dirty="0" smtClean="0"/>
              <a:t>solo para </a:t>
            </a:r>
            <a:r>
              <a:rPr lang="es-ES" sz="3200" b="1" dirty="0"/>
              <a:t>propósitos de </a:t>
            </a:r>
            <a:r>
              <a:rPr lang="es-ES" sz="3200" b="1" dirty="0" smtClean="0"/>
              <a:t>investigación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1" y="2475089"/>
            <a:ext cx="3781778" cy="217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403079" y="4894286"/>
            <a:ext cx="3245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A6A6A6"/>
                </a:solidFill>
              </a:rPr>
              <a:t>Imagen: http</a:t>
            </a:r>
            <a:r>
              <a:rPr lang="es-ES" sz="1400" dirty="0">
                <a:solidFill>
                  <a:srgbClr val="A6A6A6"/>
                </a:solidFill>
              </a:rPr>
              <a:t>://</a:t>
            </a:r>
            <a:r>
              <a:rPr lang="es-ES" sz="1400" dirty="0" err="1" smtClean="0">
                <a:solidFill>
                  <a:srgbClr val="A6A6A6"/>
                </a:solidFill>
              </a:rPr>
              <a:t>www.cosassencillas.com</a:t>
            </a:r>
            <a:endParaRPr lang="es-ES" sz="1400" dirty="0">
              <a:solidFill>
                <a:srgbClr val="A6A6A6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1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78644"/>
            <a:ext cx="3776133" cy="40475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Procesable </a:t>
            </a:r>
          </a:p>
          <a:p>
            <a:pPr lvl="1"/>
            <a:r>
              <a:rPr lang="es-ES" dirty="0" smtClean="0"/>
              <a:t>En </a:t>
            </a:r>
            <a:r>
              <a:rPr lang="es-ES" dirty="0"/>
              <a:t>muchas ocasiones corresponden a </a:t>
            </a:r>
            <a:r>
              <a:rPr lang="es-ES" sz="3000" b="1" dirty="0"/>
              <a:t>imágenes</a:t>
            </a:r>
            <a:r>
              <a:rPr lang="es-ES" dirty="0"/>
              <a:t>, y cuando se trata de datos procesables se utilizan </a:t>
            </a:r>
            <a:r>
              <a:rPr lang="es-ES" sz="3000" b="1" dirty="0"/>
              <a:t>formatos </a:t>
            </a:r>
            <a:r>
              <a:rPr lang="es-ES" sz="3000" b="1" dirty="0" smtClean="0"/>
              <a:t>propietarios</a:t>
            </a:r>
            <a:endParaRPr lang="es-ES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777" y="2301523"/>
            <a:ext cx="4281481" cy="285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429413" y="5350326"/>
            <a:ext cx="225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A6A6A6"/>
                </a:solidFill>
              </a:rPr>
              <a:t>Imagen: http</a:t>
            </a:r>
            <a:r>
              <a:rPr lang="es-ES" sz="1400" dirty="0">
                <a:solidFill>
                  <a:srgbClr val="A6A6A6"/>
                </a:solidFill>
              </a:rPr>
              <a:t>://es.</a:t>
            </a:r>
            <a:r>
              <a:rPr lang="es-ES" sz="1400" dirty="0" smtClean="0">
                <a:solidFill>
                  <a:srgbClr val="A6A6A6"/>
                </a:solidFill>
              </a:rPr>
              <a:t>123rf.com</a:t>
            </a:r>
            <a:endParaRPr lang="es-ES" sz="1400" dirty="0">
              <a:solidFill>
                <a:srgbClr val="A6A6A6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7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2770"/>
            <a:ext cx="4538133" cy="3994059"/>
          </a:xfrm>
        </p:spPr>
        <p:txBody>
          <a:bodyPr/>
          <a:lstStyle/>
          <a:p>
            <a:r>
              <a:rPr lang="es-ES" b="1" dirty="0" smtClean="0"/>
              <a:t>No discriminatoria</a:t>
            </a:r>
            <a:endParaRPr lang="es-ES" dirty="0" smtClean="0"/>
          </a:p>
          <a:p>
            <a:pPr lvl="1"/>
            <a:r>
              <a:rPr lang="es-ES" b="1" dirty="0" smtClean="0"/>
              <a:t>Registro </a:t>
            </a:r>
            <a:r>
              <a:rPr lang="es-ES" b="1" dirty="0"/>
              <a:t>pidiendo toda clases de datos</a:t>
            </a:r>
            <a:r>
              <a:rPr lang="es-ES" dirty="0"/>
              <a:t>, muchas veces con el argumento de “propósito estadístico”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11" t="4773" r="6091" b="3964"/>
          <a:stretch/>
        </p:blipFill>
        <p:spPr>
          <a:xfrm>
            <a:off x="5379639" y="2022102"/>
            <a:ext cx="3459421" cy="359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5771444" y="5786889"/>
            <a:ext cx="2812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A6A6A6"/>
                </a:solidFill>
              </a:rPr>
              <a:t>Imagen: http</a:t>
            </a:r>
            <a:r>
              <a:rPr lang="es-ES" sz="1400" dirty="0">
                <a:solidFill>
                  <a:srgbClr val="A6A6A6"/>
                </a:solidFill>
              </a:rPr>
              <a:t>://</a:t>
            </a:r>
            <a:r>
              <a:rPr lang="es-ES" sz="1400" dirty="0" err="1" smtClean="0">
                <a:solidFill>
                  <a:srgbClr val="A6A6A6"/>
                </a:solidFill>
              </a:rPr>
              <a:t>www.accesotec.com</a:t>
            </a:r>
            <a:endParaRPr lang="es-ES" sz="1400" dirty="0">
              <a:solidFill>
                <a:srgbClr val="A6A6A6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09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22366"/>
            <a:ext cx="4121066" cy="4003797"/>
          </a:xfrm>
        </p:spPr>
        <p:txBody>
          <a:bodyPr/>
          <a:lstStyle/>
          <a:p>
            <a:r>
              <a:rPr lang="es-ES" b="1" dirty="0" smtClean="0"/>
              <a:t>No propietaria</a:t>
            </a:r>
          </a:p>
          <a:p>
            <a:pPr lvl="1"/>
            <a:r>
              <a:rPr lang="es-ES" dirty="0" smtClean="0"/>
              <a:t>Formatos propietarios y con derecho de autor</a:t>
            </a:r>
          </a:p>
          <a:p>
            <a:pPr lvl="1"/>
            <a:r>
              <a:rPr lang="es-ES" dirty="0" smtClean="0"/>
              <a:t>No permite desarrollar otras actividades en torno a la data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2958868"/>
            <a:ext cx="4501444" cy="170128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0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86968"/>
            <a:ext cx="8229600" cy="5745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Datos abiertos es política de estado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s-ES" b="1" dirty="0" smtClean="0">
                <a:solidFill>
                  <a:srgbClr val="7F7F7F"/>
                </a:solidFill>
              </a:rPr>
              <a:t>Los principios de los datos abiertos y sus desafíos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Situación actual en contratación pública</a:t>
            </a:r>
          </a:p>
          <a:p>
            <a:pPr lvl="1">
              <a:lnSpc>
                <a:spcPct val="150000"/>
              </a:lnSpc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31297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Algunos ejemplos</a:t>
            </a:r>
            <a:endParaRPr lang="es-ES" dirty="0"/>
          </a:p>
        </p:txBody>
      </p:sp>
      <p:pic>
        <p:nvPicPr>
          <p:cNvPr id="4" name="Imagen 3" descr="ejempl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" y="1564445"/>
            <a:ext cx="3473893" cy="279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ejemplo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3"/>
          <a:stretch/>
        </p:blipFill>
        <p:spPr>
          <a:xfrm>
            <a:off x="4259327" y="1417638"/>
            <a:ext cx="4785934" cy="287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ejemplo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668">
            <a:off x="836377" y="2781183"/>
            <a:ext cx="2447177" cy="352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ejemplo 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00" y="4291176"/>
            <a:ext cx="4311600" cy="212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5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00px-X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8" y="1725701"/>
            <a:ext cx="2136872" cy="2436034"/>
          </a:xfrm>
          <a:prstGeom prst="rect">
            <a:avLst/>
          </a:prstGeom>
        </p:spPr>
      </p:pic>
      <p:pic>
        <p:nvPicPr>
          <p:cNvPr id="7" name="Imagen 6" descr="graphix-my-documents_283x28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701"/>
            <a:ext cx="2767637" cy="2767637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4026869" y="2573578"/>
            <a:ext cx="1787863" cy="73530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xplosión 2 9"/>
          <p:cNvSpPr/>
          <p:nvPr/>
        </p:nvSpPr>
        <p:spPr>
          <a:xfrm>
            <a:off x="457200" y="4117328"/>
            <a:ext cx="4177250" cy="1854981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Datos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rgbClr val="FF0000"/>
                </a:solidFill>
              </a:rPr>
              <a:t>no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rgbClr val="FF0000"/>
                </a:solidFill>
              </a:rPr>
              <a:t>Estructurados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Explosión 2 10"/>
          <p:cNvSpPr/>
          <p:nvPr/>
        </p:nvSpPr>
        <p:spPr>
          <a:xfrm>
            <a:off x="5221284" y="4261301"/>
            <a:ext cx="4177250" cy="1854981"/>
          </a:xfrm>
          <a:prstGeom prst="irregularSeal2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Datos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rgbClr val="FF0000"/>
                </a:solidFill>
              </a:rPr>
              <a:t>Estructurados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 los documentos a los datos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07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56650"/>
            <a:ext cx="4085167" cy="341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59" y="2009425"/>
            <a:ext cx="3388060" cy="305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836" y="5040204"/>
            <a:ext cx="2293497" cy="11075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767" y="5067479"/>
            <a:ext cx="2671233" cy="106698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Nos quedamos en la letra!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0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Genera Valor público y privado</a:t>
            </a:r>
            <a:endParaRPr lang="es-ES" dirty="0"/>
          </a:p>
        </p:txBody>
      </p:sp>
      <p:pic>
        <p:nvPicPr>
          <p:cNvPr id="4" name="Imagen 3" descr="screen-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07" y="1313158"/>
            <a:ext cx="4243906" cy="4540719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12795" y="1874371"/>
            <a:ext cx="4261812" cy="3392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Ecosistema de Datos abiertos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Gobierno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Empresas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Ciudadanos</a:t>
            </a:r>
          </a:p>
        </p:txBody>
      </p:sp>
    </p:spTree>
    <p:extLst>
      <p:ext uri="{BB962C8B-B14F-4D97-AF65-F5344CB8AC3E}">
        <p14:creationId xmlns:p14="http://schemas.microsoft.com/office/powerpoint/2010/main" val="34038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Y las compras públicas, ¿qué?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16378"/>
              </p:ext>
            </p:extLst>
          </p:nvPr>
        </p:nvGraphicFramePr>
        <p:xfrm>
          <a:off x="488177" y="2111352"/>
          <a:ext cx="8229600" cy="406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86968"/>
            <a:ext cx="8229600" cy="5745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/>
              <a:t>Datos abiertos es política de estado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Los principios de los datos abiertos y sus desafíos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Situación actual en contratación pública</a:t>
            </a:r>
          </a:p>
          <a:p>
            <a:pPr lvl="1">
              <a:lnSpc>
                <a:spcPct val="150000"/>
              </a:lnSpc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7768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Ya no hay excusas!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37727"/>
            <a:ext cx="2097321" cy="1512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983" y="1675561"/>
            <a:ext cx="2150320" cy="157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347" t="2819" r="3351" b="4023"/>
          <a:stretch/>
        </p:blipFill>
        <p:spPr>
          <a:xfrm>
            <a:off x="457200" y="3931821"/>
            <a:ext cx="4171466" cy="2811361"/>
          </a:xfrm>
          <a:prstGeom prst="rect">
            <a:avLst/>
          </a:prstGeom>
        </p:spPr>
      </p:pic>
      <p:pic>
        <p:nvPicPr>
          <p:cNvPr id="7" name="Imagen 6" descr="mobile-ap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92" y="4307466"/>
            <a:ext cx="2895724" cy="187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122" y="1675561"/>
            <a:ext cx="3027279" cy="22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213" t="15382" r="2412"/>
          <a:stretch/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557463"/>
            <a:ext cx="9144000" cy="1143000"/>
          </a:xfrm>
        </p:spPr>
        <p:txBody>
          <a:bodyPr>
            <a:noAutofit/>
          </a:bodyPr>
          <a:lstStyle/>
          <a:p>
            <a:r>
              <a:rPr lang="es-ES" sz="6000" b="1" i="1" dirty="0" smtClean="0">
                <a:latin typeface="Century Gothic"/>
                <a:cs typeface="Century Gothic"/>
              </a:rPr>
              <a:t>Muchas gracias </a:t>
            </a:r>
            <a:br>
              <a:rPr lang="es-ES" sz="6000" b="1" i="1" dirty="0" smtClean="0">
                <a:latin typeface="Century Gothic"/>
                <a:cs typeface="Century Gothic"/>
              </a:rPr>
            </a:br>
            <a:r>
              <a:rPr lang="es-ES" sz="6000" b="1" i="1" dirty="0" smtClean="0">
                <a:latin typeface="Century Gothic"/>
                <a:cs typeface="Century Gothic"/>
              </a:rPr>
              <a:t>;-)</a:t>
            </a:r>
            <a:endParaRPr lang="es-ES" sz="6000" b="1" i="1" dirty="0">
              <a:latin typeface="Century Gothic"/>
              <a:cs typeface="Century Gothic"/>
            </a:endParaRPr>
          </a:p>
        </p:txBody>
      </p:sp>
      <p:pic>
        <p:nvPicPr>
          <p:cNvPr id="4" name="Imagen 3" descr="Server HD:Users:abarros:Desktop:enable:Admin:Grafica ABC:Logo ABC:innovacion public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53" y="6465425"/>
            <a:ext cx="1572041" cy="3388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716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OpenGovernm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9619" r="10920" b="7937"/>
          <a:stretch/>
        </p:blipFill>
        <p:spPr>
          <a:xfrm>
            <a:off x="696980" y="1301123"/>
            <a:ext cx="3121189" cy="3144379"/>
          </a:xfrm>
          <a:prstGeom prst="rect">
            <a:avLst/>
          </a:prstGeom>
        </p:spPr>
      </p:pic>
      <p:pic>
        <p:nvPicPr>
          <p:cNvPr id="6" name="Imagen 5" descr="Open-dat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0" y="1829564"/>
            <a:ext cx="3095885" cy="227031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Datos abiertos es Política Pública</a:t>
            </a:r>
            <a:endParaRPr lang="es-ES" dirty="0"/>
          </a:p>
        </p:txBody>
      </p:sp>
      <p:pic>
        <p:nvPicPr>
          <p:cNvPr id="2" name="Imagen 1" descr="OGP_logo_-_print_lay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79" y="4300684"/>
            <a:ext cx="1978587" cy="19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1" y="1363801"/>
            <a:ext cx="6413448" cy="51735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0635" y="6449634"/>
            <a:ext cx="500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themoderatevoice.com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/157158/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ny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states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-open-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government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cartoon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Discurso no siempre consistente!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87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menudo se olvida!</a:t>
            </a:r>
            <a:endParaRPr lang="es-ES" dirty="0"/>
          </a:p>
        </p:txBody>
      </p:sp>
      <p:pic>
        <p:nvPicPr>
          <p:cNvPr id="4" name="Imagen 3" descr="IMG-SCR 2015-05-03 19.27.5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"/>
          <a:stretch/>
        </p:blipFill>
        <p:spPr>
          <a:xfrm>
            <a:off x="2219422" y="1641893"/>
            <a:ext cx="4719408" cy="46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86968"/>
            <a:ext cx="8229600" cy="5745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Datos abiertos es política de estado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Los principios de los datos abiertos y sus desafíos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Situación actual en contratación pública</a:t>
            </a:r>
          </a:p>
          <a:p>
            <a:pPr lvl="1">
              <a:lnSpc>
                <a:spcPct val="150000"/>
              </a:lnSpc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19818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61146"/>
            <a:ext cx="4312356" cy="4795277"/>
          </a:xfrm>
        </p:spPr>
        <p:txBody>
          <a:bodyPr>
            <a:normAutofit/>
          </a:bodyPr>
          <a:lstStyle/>
          <a:p>
            <a:r>
              <a:rPr lang="es-ES" b="1" dirty="0" smtClean="0"/>
              <a:t>Completitud</a:t>
            </a:r>
          </a:p>
          <a:p>
            <a:pPr lvl="1"/>
            <a:r>
              <a:rPr lang="es-ES" b="1" dirty="0" smtClean="0"/>
              <a:t>Toda </a:t>
            </a:r>
            <a:r>
              <a:rPr lang="es-ES" b="1" dirty="0"/>
              <a:t>la data es pública</a:t>
            </a:r>
            <a:r>
              <a:rPr lang="es-ES" dirty="0"/>
              <a:t>, no sólo lo que la autoridad estime </a:t>
            </a:r>
            <a:r>
              <a:rPr lang="es-ES" dirty="0" smtClean="0"/>
              <a:t>pertinente.</a:t>
            </a:r>
          </a:p>
          <a:p>
            <a:pPr lvl="1"/>
            <a:r>
              <a:rPr lang="es-ES" b="1" dirty="0" smtClean="0"/>
              <a:t>Verdad </a:t>
            </a:r>
            <a:r>
              <a:rPr lang="es-ES" b="1" dirty="0"/>
              <a:t>oficial</a:t>
            </a:r>
            <a:r>
              <a:rPr lang="es-ES" dirty="0"/>
              <a:t>, habitualmente desde el </a:t>
            </a:r>
            <a:r>
              <a:rPr lang="es-ES" dirty="0" smtClean="0"/>
              <a:t>estado.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712" r="6291"/>
          <a:stretch/>
        </p:blipFill>
        <p:spPr>
          <a:xfrm rot="2163166">
            <a:off x="4896928" y="2531977"/>
            <a:ext cx="3920265" cy="21945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37665" y="5536254"/>
            <a:ext cx="404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>
                    <a:lumMod val="65000"/>
                  </a:schemeClr>
                </a:solidFill>
              </a:rPr>
              <a:t>Imagen: http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s-ES" sz="1400" dirty="0" err="1" smtClean="0">
                <a:solidFill>
                  <a:schemeClr val="bg1">
                    <a:lumMod val="65000"/>
                  </a:schemeClr>
                </a:solidFill>
              </a:rPr>
              <a:t>confotoargumentos.blogspot.com</a:t>
            </a:r>
            <a:endParaRPr lang="es-E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9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67864"/>
            <a:ext cx="3987800" cy="4525963"/>
          </a:xfrm>
        </p:spPr>
        <p:txBody>
          <a:bodyPr/>
          <a:lstStyle/>
          <a:p>
            <a:r>
              <a:rPr lang="es-ES" b="1" i="1" dirty="0"/>
              <a:t>Fuente</a:t>
            </a:r>
            <a:r>
              <a:rPr lang="es-ES" b="1" dirty="0" smtClean="0"/>
              <a:t> </a:t>
            </a:r>
            <a:r>
              <a:rPr lang="es-ES" b="1" dirty="0"/>
              <a:t>primaria </a:t>
            </a:r>
            <a:r>
              <a:rPr lang="es-ES" dirty="0"/>
              <a:t>(</a:t>
            </a:r>
            <a:r>
              <a:rPr lang="es-ES" dirty="0" err="1"/>
              <a:t>raw</a:t>
            </a:r>
            <a:r>
              <a:rPr lang="es-ES" dirty="0"/>
              <a:t> data</a:t>
            </a:r>
            <a:r>
              <a:rPr lang="es-ES" dirty="0" smtClean="0"/>
              <a:t>)</a:t>
            </a:r>
          </a:p>
          <a:p>
            <a:pPr lvl="1"/>
            <a:r>
              <a:rPr lang="es-ES" b="1" dirty="0" smtClean="0"/>
              <a:t>Datos </a:t>
            </a:r>
            <a:r>
              <a:rPr lang="es-ES" b="1" dirty="0" err="1"/>
              <a:t>preprocesados</a:t>
            </a:r>
            <a:r>
              <a:rPr lang="es-ES" dirty="0"/>
              <a:t>, el paradigma de la interpretación errónea por parte de los ciudadanos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 descr="11863158-ilustracion-conceptual-de-lupa-buscando-binaria-carpeta-de-archivos-de-dat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6" y="1600200"/>
            <a:ext cx="3426884" cy="411637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07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85664"/>
            <a:ext cx="4072467" cy="4525963"/>
          </a:xfrm>
        </p:spPr>
        <p:txBody>
          <a:bodyPr/>
          <a:lstStyle/>
          <a:p>
            <a:r>
              <a:rPr lang="es-ES" b="1" dirty="0" smtClean="0"/>
              <a:t>Oportuna</a:t>
            </a:r>
            <a:endParaRPr lang="es-ES" dirty="0"/>
          </a:p>
          <a:p>
            <a:pPr lvl="1"/>
            <a:r>
              <a:rPr lang="es-ES" dirty="0" smtClean="0"/>
              <a:t>Habitualmente </a:t>
            </a:r>
            <a:r>
              <a:rPr lang="es-ES" dirty="0"/>
              <a:t>con bastante desfase con el argumento de que se debe trabajar los datos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2029178"/>
            <a:ext cx="3251200" cy="3251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77809" y="5482114"/>
            <a:ext cx="360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A6A6A6"/>
                </a:solidFill>
              </a:rPr>
              <a:t>Imagen: http</a:t>
            </a:r>
            <a:r>
              <a:rPr lang="es-ES" sz="1400" dirty="0">
                <a:solidFill>
                  <a:srgbClr val="A6A6A6"/>
                </a:solidFill>
              </a:rPr>
              <a:t>://</a:t>
            </a:r>
            <a:r>
              <a:rPr lang="es-ES" sz="1400" dirty="0" smtClean="0">
                <a:solidFill>
                  <a:srgbClr val="A6A6A6"/>
                </a:solidFill>
              </a:rPr>
              <a:t>redpacientes.wordpress.com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90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10606</TotalTime>
  <Words>391</Words>
  <Application>Microsoft Macintosh PowerPoint</Application>
  <PresentationFormat>Presentación en pantalla (4:3)</PresentationFormat>
  <Paragraphs>82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Compras Públicas: De la  Información Pública a los Datos Abiertos</vt:lpstr>
      <vt:lpstr>Agenda</vt:lpstr>
      <vt:lpstr>Datos abiertos es Política Pública</vt:lpstr>
      <vt:lpstr>Discurso no siempre consistente!</vt:lpstr>
      <vt:lpstr>A menudo se olvida!</vt:lpstr>
      <vt:lpstr>Agenda</vt:lpstr>
      <vt:lpstr>Desafíos</vt:lpstr>
      <vt:lpstr>Desafíos</vt:lpstr>
      <vt:lpstr>Desafíos</vt:lpstr>
      <vt:lpstr>Desafíos</vt:lpstr>
      <vt:lpstr>Desafíos</vt:lpstr>
      <vt:lpstr>Desafíos</vt:lpstr>
      <vt:lpstr>Desafíos</vt:lpstr>
      <vt:lpstr>Agenda</vt:lpstr>
      <vt:lpstr>Algunos ejemplos</vt:lpstr>
      <vt:lpstr>De los documentos a los datos</vt:lpstr>
      <vt:lpstr>Nos quedamos en la letra!</vt:lpstr>
      <vt:lpstr>Genera Valor público y privado</vt:lpstr>
      <vt:lpstr>Y las compras públicas, ¿qué?</vt:lpstr>
      <vt:lpstr>Ya no hay excusas!</vt:lpstr>
      <vt:lpstr>Presentación de PowerPoint</vt:lpstr>
      <vt:lpstr>Muchas gracias  ;-)</vt:lpstr>
    </vt:vector>
  </TitlesOfParts>
  <Company>www.alejandrobarros.com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Barros</dc:creator>
  <cp:lastModifiedBy>Alejandro Barros</cp:lastModifiedBy>
  <cp:revision>177</cp:revision>
  <dcterms:created xsi:type="dcterms:W3CDTF">2013-06-12T18:19:03Z</dcterms:created>
  <dcterms:modified xsi:type="dcterms:W3CDTF">2015-05-05T12:50:26Z</dcterms:modified>
</cp:coreProperties>
</file>